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269" r:id="rId3"/>
    <p:sldId id="1238" r:id="rId4"/>
    <p:sldId id="1242" r:id="rId5"/>
    <p:sldId id="1244" r:id="rId6"/>
    <p:sldId id="1249" r:id="rId7"/>
    <p:sldId id="1251" r:id="rId8"/>
    <p:sldId id="1252" r:id="rId9"/>
    <p:sldId id="1270" r:id="rId10"/>
    <p:sldId id="1254" r:id="rId11"/>
    <p:sldId id="1260" r:id="rId12"/>
    <p:sldId id="1262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1DE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 文学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阅读与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写作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200" dirty="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13  </a:t>
            </a:r>
            <a:r>
              <a:rPr lang="zh-CN" altLang="en-US" sz="5200" dirty="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林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教头风雪山神庙 </a:t>
            </a:r>
            <a:endParaRPr lang="en-US" altLang="zh-CN" sz="5200" dirty="0" smtClean="0">
              <a:solidFill>
                <a:schemeClr val="tx1"/>
              </a:solidFill>
              <a:latin typeface="+mn-lt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装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在套子里的人</a:t>
            </a:r>
            <a:endParaRPr lang="zh-CN" altLang="en-US" sz="5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弟弟不渺小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契诃夫对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两个字最为看重，不论是别人的尊严还是自己的尊严，有时甚至到了让人难以理解的程度。有一次他接到弟弟的信，信上自称是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你的渺小无闻的弟弟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。他立刻提笔在回信中写道：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你为什么自称是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你的渺小无闻的弟弟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？你承认自己渺小吗？在人群中应该意识到自己的尊严。你又不是个骗子，你是个正直的人，对吧？那就尊敬自己是个正直的人吧，要知道正直的人并不是渺小的，不要把谦虚和妄自菲薄混为一谈。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125" y="836712"/>
            <a:ext cx="4016160" cy="6075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700808"/>
            <a:ext cx="1812941" cy="3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4886338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林冲的反抗之路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冲是北宋京城八十万禁军教头，有不算低的社会地位，加上优厚的俸禄，温馨和美的家庭，看似美好、平静的生活使他对封建统治者和自身的前程存有幻想。他一心一意要保住禁军教头的身份和美满的家庭。正因如此，他对于高俅一伙的种种迫害，虽然十分愤慨，但总是采取一种逆来顺受、委曲求全的态度。他虽然武艺高强，对屈身在小人之下也有一腔怨愤，但养成了随遇而安、忍辱妥协的性格。他的安分守己，却换来对手的得寸进尺；他的忍辱负重，却换来仇人的赶尽杀绝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风雪山神庙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是林冲性格转变的决定性契机。当最后的栖身之所被烧毁，他完成了从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隐忍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爆发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的质变。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林冲之反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实在是源于统治者的一逼再逼，他终于忍无可忍，手刃仇人，坚定地走上了反抗的道路，完成了思想上和性格上的飞跃。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忍让</a:t>
            </a:r>
            <a:r>
              <a:rPr lang="en-US" altLang="zh-CN" sz="2200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抗争</a:t>
            </a:r>
            <a:r>
              <a:rPr lang="en-US" altLang="zh-CN" sz="2200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en-US" altLang="zh-CN" sz="2200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命运</a:t>
            </a:r>
            <a:r>
              <a:rPr lang="en-US" altLang="zh-CN" sz="2200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2083195" cy="4740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412776"/>
            <a:ext cx="1355413" cy="42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思想的套子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《装在套子里的人》用漫画式的笔法塑造了一个可悲又可憎的形象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别里科夫，他为自己戴上了很多套子，最可怕的是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思想之套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思想的套子很多，比如教条主义，遵守规则而不知变通，顽固守旧；泥古不化，定式思维等，这些都可能导致思想腐烂、锈蚀，最后变得没有创新精神。但这个生活在套子中的可怜人最后却被自己的套子套死，极具讽刺意味。别里科夫的死寓意深远，耐人寻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个性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教条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守旧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自由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如何面对新生事物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解放思想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202406" cy="39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04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22" y="5420193"/>
            <a:ext cx="1251295" cy="4320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23" y="4886802"/>
            <a:ext cx="936104" cy="4320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23" y="4274458"/>
            <a:ext cx="936104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纷纷扬扬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沸沸扬扬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纷纷扬扬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：状态词。（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雪、花、叶等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）飘洒得多而杂乱。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沸沸扬扬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：状态词。像沸腾的水一样上下喧闹。多形容议论纷纷，吵吵嚷嚷。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扬扬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两字，表示飘扬或翻腾的状态。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纷纷扬扬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侧重物，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沸沸扬扬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初雪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纷纷扬扬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菜农们正在抢收今年的最后一茬芹菜。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这一恶性事件在社会上闹得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沸沸扬扬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647" y="764704"/>
            <a:ext cx="5101118" cy="595427"/>
          </a:xfrm>
          <a:prstGeom prst="rect">
            <a:avLst/>
          </a:prstGeom>
        </p:spPr>
      </p:pic>
      <p:pic>
        <p:nvPicPr>
          <p:cNvPr id="4" name="21XBS1.eps" descr="id:21474914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1579995"/>
            <a:ext cx="1656184" cy="32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8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《林教头风雪山神庙》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水浒传》的故事发生在北宋末年。当时的社会非常黑暗，皇帝宋徽宗只知吃喝玩乐，终日不理朝政。蔡京、高俅、童贯等奸臣把持朝政，他们与地方官吏勾结，狼狈为奸，贪污受贿、横征暴敛，再加上地主恶霸与豪强劣绅无法无天、横行霸道，广大人民生活在水深火热之中，被迫团结起来进行武装反抗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因此，整个北宋时期的农民起义此起彼伏，接连不断。小说中描写的宋江、方腊等起义的故事，就是以北宋末年的农民起义为蓝本的。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相关链接.eps" descr="id:2147489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967193" cy="37947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6574" y="1484784"/>
            <a:ext cx="1459865" cy="461665"/>
            <a:chOff x="5365274" y="3198168"/>
            <a:chExt cx="1459865" cy="461665"/>
          </a:xfrm>
        </p:grpSpPr>
        <p:pic>
          <p:nvPicPr>
            <p:cNvPr id="5" name="BS23A.eps" descr="id:21474897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2917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《装在套子里的人》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本文写于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1898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年，通过别里科夫这个文学形象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反映了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世纪末俄国的社会生活。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世纪末，俄国正处于无产阶级革命的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工人运动逐渐展开，马克思主义已在全国传播，工人阶级的政党正在形成，一场革命风暴即将到来。沙皇政府面对日益高涨的革命运动形势，极力加强反动统治，疯狂镇压人民，在全国营造了阴沉压抑的气氛。沙皇政府的忠实卫道者也极力维护沙皇的反动统治，他们死守着旧有的阵地，仇视和反对一切新鲜事物。这种人不但出现在官场上，也出现在知识界。别里科夫正是沙皇卫道士的典型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0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　　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教头，宋代军队中教练武艺的人员。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教头</a:t>
            </a:r>
            <a:r>
              <a:rPr lang="en-US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都教头</a:t>
            </a:r>
            <a:r>
              <a:rPr lang="en-US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之别。教头地位很低，都教头约略相当于中下级军官。元丰二年（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1079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）五月，神宗令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殿前、步军司见在营兵各置都教头，掌隶教习之事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。同年，开封府集教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大保长凡二千八百二十五人，每十人置教头一。凡禁军教头二百七十，都教头三十，使臣十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1140817"/>
            <a:ext cx="1459865" cy="461665"/>
            <a:chOff x="5365274" y="3198168"/>
            <a:chExt cx="1459865" cy="461665"/>
          </a:xfrm>
        </p:grpSpPr>
        <p:pic>
          <p:nvPicPr>
            <p:cNvPr id="4" name="BS23A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863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608"/>
            <a:ext cx="11485848" cy="49558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000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文学类文本阅读之分析人物</a:t>
            </a:r>
            <a:r>
              <a:rPr lang="zh-CN" altLang="zh-CN" sz="2000" b="1" dirty="0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心理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44" y="764704"/>
            <a:ext cx="6122725" cy="801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988840"/>
            <a:ext cx="1924164" cy="40971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127479"/>
              </p:ext>
            </p:extLst>
          </p:nvPr>
        </p:nvGraphicFramePr>
        <p:xfrm>
          <a:off x="360854" y="2419623"/>
          <a:ext cx="11468704" cy="3961705"/>
        </p:xfrm>
        <a:graphic>
          <a:graphicData uri="http://schemas.openxmlformats.org/drawingml/2006/table">
            <a:tbl>
              <a:tblPr firstRow="1" firstCol="1" bandRow="1"/>
              <a:tblGrid>
                <a:gridCol w="1277613">
                  <a:extLst>
                    <a:ext uri="{9D8B030D-6E8A-4147-A177-3AD203B41FA5}">
                      <a16:colId xmlns:a16="http://schemas.microsoft.com/office/drawing/2014/main" val="1133607750"/>
                    </a:ext>
                  </a:extLst>
                </a:gridCol>
                <a:gridCol w="10191091">
                  <a:extLst>
                    <a:ext uri="{9D8B030D-6E8A-4147-A177-3AD203B41FA5}">
                      <a16:colId xmlns:a16="http://schemas.microsoft.com/office/drawing/2014/main" val="1480134373"/>
                    </a:ext>
                  </a:extLst>
                </a:gridCol>
              </a:tblGrid>
              <a:tr h="48076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审美鉴赏与创造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3995184"/>
                  </a:ext>
                </a:extLst>
              </a:tr>
              <a:tr h="19230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心理描写是一种小说塑造人物形象的重要方法。心理描写是指对人物在一定环境中心理活动的直接描写，包括人物对客观事物的看法、感触、联想等思想活动，其作用主要是直接揭示人物的内心世界，交代人物的思想变化，解释人物行动的内在依据，表现人物的思想感情。心理描写可以用第一人称，即内心独白；也可以用第三人称，即从旁观者的角度剖析人物的心理活动。分析心理描写，主要看作者如何有层次地揭示人物的心理活动，如何揭示人物内心的矛盾冲突，如何以神态、语言、动作描写使人物的内心世界得以淋漓尽致地展现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2072921"/>
                  </a:ext>
                </a:extLst>
              </a:tr>
              <a:tr h="7211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分析文章中的有关语句，说说表现了人物怎样的心理。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结合全文，分析人物的心理变化。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270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6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92" y="958838"/>
            <a:ext cx="2106914" cy="481581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544989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分析文学作品中的人物心理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人物的言行举止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观察人物在故事中的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言语和行为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，分析人物的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动机和目的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。例如，人物的对话可以揭示其内心的想法和情感，人物的行为可以反映其性格特点和心理状态。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人物的心理描写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注意作者对人物内心世界的描写，包括人物的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思维、情感和感受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。通过分析人物的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内心独白、回忆、幻想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等描写，可以了解人物的心理变化和发展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8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人物与环境的互动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观察人物与周围环境的互动关系，分析人物对环境的反应和适应能力。环境可以是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物理环境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，也可以是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社会环境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文化背景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等。人物对环境的态度和行为可以反映其内心的情感和价值观。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人物的心理冲突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注意人物内心的矛盾和冲突，分析其产生的原因和影响。人物的内心冲突可以是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上的矛盾，也可以是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价值观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道德观念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上的冲突。通过分析人物的心理冲突，可以深入揭示其复杂的内心世界。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0541"/>
            <a:ext cx="11485848" cy="1684244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人物的变化和成长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观察人物在故事中的变化和成长过程，分析其心理发展和转变。人物的成长可以是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从幼稚到成熟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从迷茫到坚定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，也可以是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从自私到关爱他人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等。通过分析人物的成长，可以了解其成长轨迹和心理转变。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8672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848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《林教头风雪山神庙》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文学类阅读拓展提优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P102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3430741"/>
            <a:ext cx="2282288" cy="3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1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1169</Words>
  <Application>Microsoft Office PowerPoint</Application>
  <PresentationFormat>自定义</PresentationFormat>
  <Paragraphs>48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方正清刻本悦宋简体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585</cp:revision>
  <dcterms:created xsi:type="dcterms:W3CDTF">2020-11-06T05:24:00Z</dcterms:created>
  <dcterms:modified xsi:type="dcterms:W3CDTF">2025-10-30T13:12:18Z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